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Nunito"/>
      <p:regular r:id="rId17"/>
      <p:bold r:id="rId18"/>
      <p:italic r:id="rId19"/>
      <p:boldItalic r:id="rId20"/>
    </p:embeddedFont>
    <p:embeddedFont>
      <p:font typeface="Maven Pro"/>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22" Type="http://schemas.openxmlformats.org/officeDocument/2006/relationships/font" Target="fonts/MavenPro-bold.fntdata"/><Relationship Id="rId10" Type="http://schemas.openxmlformats.org/officeDocument/2006/relationships/slide" Target="slides/slide5.xml"/><Relationship Id="rId21" Type="http://schemas.openxmlformats.org/officeDocument/2006/relationships/font" Target="fonts/MavenPro-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0d900594a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0d900594a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Here’s an example of the lamp. In our demo, we don’t have the updated lamp. I was trying to get the light to cast in the right spot but I haven’t gotten that far yet.  So, for next week, hopefully our lamp is working properly.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0d900594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0d900594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 promise I do stuff too, I don’t want y’all to see all our secrets since I’m in charge of level design. Here they are anyway</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01c56c94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01c56c94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we ran into an issue with our jumping. To refresh on how we implemented jumping, we have a raycaster </a:t>
            </a:r>
            <a:r>
              <a:rPr lang="en" sz="1400"/>
              <a:t>that follows the player</a:t>
            </a:r>
            <a:r>
              <a:rPr lang="en" sz="1400"/>
              <a:t> object, and if it detects an object beneath the player you can jump.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This raycaster changes its far value based on the parameters of the object you change into in order to adjust jumping for different objects. We discovered </a:t>
            </a:r>
            <a:r>
              <a:rPr lang="en" sz="1400"/>
              <a:t>that when you were playing as a smaller object, and left the level, when you loaded back in you could no longer jump.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cause of this issue was that the raycaster was keeping the far distance from the small object and you it could not</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0d900594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0d900594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you start off a big object when you become small the jumpCaster gets shorter, if you returned to the menu the jumpCaster is not changed. When you return the the level, because you haven’t switched objects in the level the jumpCaster remained unchanged.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We fixed this by updating the jumpCaster whenever you change levels.</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0d900594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0d900594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way we set </a:t>
            </a:r>
            <a:r>
              <a:rPr lang="en" sz="1400"/>
              <a:t>the</a:t>
            </a:r>
            <a:r>
              <a:rPr lang="en" sz="1400"/>
              <a:t> far value was checked to see if an object was rotated on </a:t>
            </a:r>
            <a:r>
              <a:rPr lang="en" sz="1400"/>
              <a:t>its</a:t>
            </a:r>
            <a:r>
              <a:rPr lang="en" sz="1400"/>
              <a:t> side and if it was we checked if the radius of the 3d object exists.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If it does we set the jumpcaster based on  the </a:t>
            </a:r>
            <a:r>
              <a:rPr lang="en" sz="1400"/>
              <a:t>radius</a:t>
            </a:r>
            <a:r>
              <a:rPr lang="en" sz="1400"/>
              <a:t>. This is how we handled the log. If it would have been oriented differently we would have </a:t>
            </a:r>
            <a:r>
              <a:rPr lang="en" sz="1400"/>
              <a:t>wanted</a:t>
            </a:r>
            <a:r>
              <a:rPr lang="en" sz="1400"/>
              <a:t> </a:t>
            </a:r>
            <a:r>
              <a:rPr lang="en" sz="1400"/>
              <a:t>the</a:t>
            </a:r>
            <a:r>
              <a:rPr lang="en" sz="1400"/>
              <a:t> jumpCaster to be based on height.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a:t>
            </a:r>
            <a:r>
              <a:rPr lang="en" sz="1400"/>
              <a:t>he</a:t>
            </a:r>
            <a:r>
              <a:rPr lang="en" sz="1400"/>
              <a:t> sphere however always needs to be based on radius </a:t>
            </a:r>
            <a:r>
              <a:rPr lang="en" sz="1400"/>
              <a:t>regardless</a:t>
            </a:r>
            <a:r>
              <a:rPr lang="en" sz="1400"/>
              <a:t> of orientation, so the code we had couldn’t handle it.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After updating, we can now jump with spheres</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0d900594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0d900594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worked on our main menu, and now Start launches </a:t>
            </a:r>
            <a:r>
              <a:rPr lang="en" sz="1400"/>
              <a:t>the</a:t>
            </a:r>
            <a:r>
              <a:rPr lang="en" sz="1400"/>
              <a:t> game, and the level select takes you to a menu that levels you select from the available levels, and we’ll demo our menu at the end.</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03ea40a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03ea40a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Many of our level concepts used the idea of putting objects into, or hiding objects under. However, we aren’t sure if that was possible. Here is a simple cylinder model that was created in blender and imported into our map. </a:t>
            </a:r>
            <a:endParaRPr sz="1400"/>
          </a:p>
          <a:p>
            <a:pPr indent="0" lvl="0" marL="0" rtl="0" algn="l">
              <a:spcBef>
                <a:spcPts val="0"/>
              </a:spcBef>
              <a:spcAft>
                <a:spcPts val="0"/>
              </a:spcAft>
              <a:buNone/>
            </a:pPr>
            <a:r>
              <a:rPr lang="en" sz="1400"/>
              <a:t>When we imported this model, our physics engine could see it, but it wouldn’t interact with it properly.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0d900594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0d900594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When creating a simple Geometric cylinder, I discovered recently that there are already constraints in place that allow you to use an open-ended cylinder. </a:t>
            </a:r>
            <a:endParaRPr sz="1400"/>
          </a:p>
          <a:p>
            <a:pPr indent="0" lvl="0" marL="0" rtl="0" algn="l">
              <a:spcBef>
                <a:spcPts val="0"/>
              </a:spcBef>
              <a:spcAft>
                <a:spcPts val="0"/>
              </a:spcAft>
              <a:buNone/>
            </a:pPr>
            <a:r>
              <a:rPr lang="en" sz="1400"/>
              <a:t>I was really excited with this solution because MeshBasicMaterial was compatible with Physics, so I was hoping that our physics engine would see the open ended cylinder and automatically know that smaller objects would be able to go inside an open-ended cylinder.</a:t>
            </a:r>
            <a:endParaRPr sz="1400"/>
          </a:p>
          <a:p>
            <a:pPr indent="0" lvl="0" marL="0" rtl="0" algn="l">
              <a:spcBef>
                <a:spcPts val="0"/>
              </a:spcBef>
              <a:spcAft>
                <a:spcPts val="0"/>
              </a:spcAft>
              <a:buNone/>
            </a:pPr>
            <a:r>
              <a:rPr lang="en" sz="1400"/>
              <a:t>This wasn’t exactly the case though (next slide)</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03ea40a0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03ea40a0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Testing it was a different story. Here you see an example of an open-ended cylinder mesh when I was testing it. The smaller sphere was unable to recognize that this was an open ended object (and I tested both sides in case you were wondering). After testing this out, I found out that this is an ongoing issue with using physijs, as theoretically, because of the geometric type and mesh, it should work, but it doesn’t.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As of right now, we don’t have a good solution for putting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0d900594a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0d900594a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is code in a very similar way as the ramp code that we had in a previous demo. Thank you Wallace. </a:t>
            </a:r>
            <a:endParaRPr sz="1400"/>
          </a:p>
          <a:p>
            <a:pPr indent="0" lvl="0" marL="0" rtl="0" algn="l">
              <a:spcBef>
                <a:spcPts val="0"/>
              </a:spcBef>
              <a:spcAft>
                <a:spcPts val="0"/>
              </a:spcAft>
              <a:buNone/>
            </a:pPr>
            <a:r>
              <a:rPr lang="en" sz="1400"/>
              <a:t>We basically have to use simple geometric shapes and tell physijs the parameters for each object. </a:t>
            </a:r>
            <a:endParaRPr sz="1400"/>
          </a:p>
          <a:p>
            <a:pPr indent="0" lvl="0" marL="0" rtl="0" algn="l">
              <a:spcBef>
                <a:spcPts val="0"/>
              </a:spcBef>
              <a:spcAft>
                <a:spcPts val="0"/>
              </a:spcAft>
              <a:buNone/>
            </a:pPr>
            <a:r>
              <a:rPr lang="en" sz="1400"/>
              <a:t>In this example, I had to create a cylinder for each part of the lamp. </a:t>
            </a:r>
            <a:endParaRPr sz="1400"/>
          </a:p>
          <a:p>
            <a:pPr indent="0" lvl="0" marL="0" rtl="0" algn="l">
              <a:spcBef>
                <a:spcPts val="0"/>
              </a:spcBef>
              <a:spcAft>
                <a:spcPts val="0"/>
              </a:spcAft>
              <a:buNone/>
            </a:pPr>
            <a:r>
              <a:rPr lang="en" sz="1400"/>
              <a:t>WE TRIED TO MAKE THIS CODE EASY FOR YOU TO READ. </a:t>
            </a:r>
            <a:endParaRPr sz="1400"/>
          </a:p>
          <a:p>
            <a:pPr indent="0" lvl="0" marL="0" rtl="0" algn="l">
              <a:spcBef>
                <a:spcPts val="0"/>
              </a:spcBef>
              <a:spcAft>
                <a:spcPts val="0"/>
              </a:spcAft>
              <a:buNone/>
            </a:pPr>
            <a:r>
              <a:rPr lang="en" sz="1400"/>
              <a:t>We have three different cylinders that uses the mesh and geometry with a specific size for each. </a:t>
            </a:r>
            <a:endParaRPr sz="1400"/>
          </a:p>
          <a:p>
            <a:pPr indent="0" lvl="0" marL="0" rtl="0" algn="l">
              <a:spcBef>
                <a:spcPts val="0"/>
              </a:spcBef>
              <a:spcAft>
                <a:spcPts val="0"/>
              </a:spcAft>
              <a:buNone/>
            </a:pPr>
            <a:r>
              <a:rPr lang="en" sz="1400"/>
              <a:t>After we create each cylinder, we attach it to the parent, which is in this case the base. </a:t>
            </a:r>
            <a:endParaRPr sz="1400"/>
          </a:p>
          <a:p>
            <a:pPr indent="0" lvl="0" marL="0" rtl="0" algn="l">
              <a:spcBef>
                <a:spcPts val="0"/>
              </a:spcBef>
              <a:spcAft>
                <a:spcPts val="0"/>
              </a:spcAft>
              <a:buNone/>
            </a:pPr>
            <a:r>
              <a:rPr lang="en" sz="1400"/>
              <a:t>We chose to have the base as the parent because that is where the origin is for the particular object, so it’s easier to know where it is in the scene. </a:t>
            </a:r>
            <a:endParaRPr sz="1400"/>
          </a:p>
          <a:p>
            <a:pPr indent="0" lvl="0" marL="0" rtl="0" algn="l">
              <a:spcBef>
                <a:spcPts val="0"/>
              </a:spcBef>
              <a:spcAft>
                <a:spcPts val="0"/>
              </a:spcAft>
              <a:buNone/>
            </a:pPr>
            <a:r>
              <a:rPr lang="en" sz="1400"/>
              <a:t>From there, the children are proportional to where the parent is located, so we add each piece to the lamp base, including our model from blender 3d model.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this example, we created the lamp so that it is harder to tip over, and we were able to do that by attaching the lampshade directly to the lampbase even though it’s not physically attached.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Senior Seminar</a:t>
            </a:r>
            <a:endParaRPr/>
          </a:p>
          <a:p>
            <a:pPr indent="0" lvl="0" marL="0" rtl="0" algn="l">
              <a:spcBef>
                <a:spcPts val="0"/>
              </a:spcBef>
              <a:spcAft>
                <a:spcPts val="0"/>
              </a:spcAft>
              <a:buNone/>
            </a:pPr>
            <a:r>
              <a:rPr lang="en"/>
              <a:t>CS 4900 Group 2</a:t>
            </a:r>
            <a:endParaRPr/>
          </a:p>
          <a:p>
            <a:pPr indent="0" lvl="0" marL="0" rtl="0" algn="l">
              <a:spcBef>
                <a:spcPts val="0"/>
              </a:spcBef>
              <a:spcAft>
                <a:spcPts val="0"/>
              </a:spcAft>
              <a:buNone/>
            </a:pPr>
            <a:r>
              <a:rPr lang="en"/>
              <a:t>PropHop</a:t>
            </a:r>
            <a:endParaRPr/>
          </a:p>
          <a:p>
            <a:pPr indent="0" lvl="0" marL="0" rtl="0" algn="l">
              <a:spcBef>
                <a:spcPts val="0"/>
              </a:spcBef>
              <a:spcAft>
                <a:spcPts val="0"/>
              </a:spcAft>
              <a:buNone/>
            </a:pPr>
            <a:r>
              <a:rPr lang="en"/>
              <a:t>Week 6</a:t>
            </a:r>
            <a:endParaRPr/>
          </a:p>
          <a:p>
            <a:pPr indent="0" lvl="0" marL="0" rtl="0" algn="l">
              <a:spcBef>
                <a:spcPts val="0"/>
              </a:spcBef>
              <a:spcAft>
                <a:spcPts val="0"/>
              </a:spcAft>
              <a:buNone/>
            </a:pPr>
            <a:r>
              <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Wallace Coleman</a:t>
            </a:r>
            <a:endParaRPr/>
          </a:p>
          <a:p>
            <a:pPr indent="0" lvl="0" marL="0" rtl="0" algn="l">
              <a:spcBef>
                <a:spcPts val="0"/>
              </a:spcBef>
              <a:spcAft>
                <a:spcPts val="0"/>
              </a:spcAft>
              <a:buNone/>
            </a:pPr>
            <a:r>
              <a:rPr lang="en"/>
              <a:t>Allen Kubinski</a:t>
            </a:r>
            <a:br>
              <a:rPr lang="en"/>
            </a:br>
            <a:r>
              <a:rPr lang="en"/>
              <a:t>Jenna Schott</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8" name="Google Shape;348;p22"/>
          <p:cNvPicPr preferRelativeResize="0"/>
          <p:nvPr/>
        </p:nvPicPr>
        <p:blipFill>
          <a:blip r:embed="rId3">
            <a:alphaModFix/>
          </a:blip>
          <a:stretch>
            <a:fillRect/>
          </a:stretch>
        </p:blipFill>
        <p:spPr>
          <a:xfrm>
            <a:off x="521494" y="0"/>
            <a:ext cx="8101014"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3"/>
          <p:cNvSpPr txBox="1"/>
          <p:nvPr>
            <p:ph type="title"/>
          </p:nvPr>
        </p:nvSpPr>
        <p:spPr>
          <a:xfrm>
            <a:off x="2141550" y="141300"/>
            <a:ext cx="45561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Level Designs</a:t>
            </a:r>
            <a:endParaRPr/>
          </a:p>
        </p:txBody>
      </p:sp>
      <p:sp>
        <p:nvSpPr>
          <p:cNvPr id="354" name="Google Shape;354;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5" name="Google Shape;355;p23"/>
          <p:cNvPicPr preferRelativeResize="0"/>
          <p:nvPr/>
        </p:nvPicPr>
        <p:blipFill>
          <a:blip r:embed="rId3">
            <a:alphaModFix/>
          </a:blip>
          <a:stretch>
            <a:fillRect/>
          </a:stretch>
        </p:blipFill>
        <p:spPr>
          <a:xfrm>
            <a:off x="2223325" y="1990050"/>
            <a:ext cx="4697358" cy="2541600"/>
          </a:xfrm>
          <a:prstGeom prst="rect">
            <a:avLst/>
          </a:prstGeom>
          <a:noFill/>
          <a:ln>
            <a:noFill/>
          </a:ln>
        </p:spPr>
      </p:pic>
      <p:pic>
        <p:nvPicPr>
          <p:cNvPr id="356" name="Google Shape;356;p23"/>
          <p:cNvPicPr preferRelativeResize="0"/>
          <p:nvPr/>
        </p:nvPicPr>
        <p:blipFill>
          <a:blip r:embed="rId4">
            <a:alphaModFix/>
          </a:blip>
          <a:stretch>
            <a:fillRect/>
          </a:stretch>
        </p:blipFill>
        <p:spPr>
          <a:xfrm>
            <a:off x="0" y="676050"/>
            <a:ext cx="2995099" cy="1782650"/>
          </a:xfrm>
          <a:prstGeom prst="rect">
            <a:avLst/>
          </a:prstGeom>
          <a:noFill/>
          <a:ln>
            <a:noFill/>
          </a:ln>
        </p:spPr>
      </p:pic>
      <p:pic>
        <p:nvPicPr>
          <p:cNvPr id="357" name="Google Shape;357;p23"/>
          <p:cNvPicPr preferRelativeResize="0"/>
          <p:nvPr/>
        </p:nvPicPr>
        <p:blipFill>
          <a:blip r:embed="rId5">
            <a:alphaModFix/>
          </a:blip>
          <a:stretch>
            <a:fillRect/>
          </a:stretch>
        </p:blipFill>
        <p:spPr>
          <a:xfrm>
            <a:off x="0" y="3508516"/>
            <a:ext cx="2141551" cy="1204622"/>
          </a:xfrm>
          <a:prstGeom prst="rect">
            <a:avLst/>
          </a:prstGeom>
          <a:noFill/>
          <a:ln>
            <a:noFill/>
          </a:ln>
        </p:spPr>
      </p:pic>
      <p:pic>
        <p:nvPicPr>
          <p:cNvPr id="358" name="Google Shape;358;p23"/>
          <p:cNvPicPr preferRelativeResize="0"/>
          <p:nvPr/>
        </p:nvPicPr>
        <p:blipFill>
          <a:blip r:embed="rId6">
            <a:alphaModFix/>
          </a:blip>
          <a:stretch>
            <a:fillRect/>
          </a:stretch>
        </p:blipFill>
        <p:spPr>
          <a:xfrm>
            <a:off x="5606150" y="0"/>
            <a:ext cx="3537850" cy="1990050"/>
          </a:xfrm>
          <a:prstGeom prst="rect">
            <a:avLst/>
          </a:prstGeom>
          <a:noFill/>
          <a:ln>
            <a:noFill/>
          </a:ln>
        </p:spPr>
      </p:pic>
      <p:pic>
        <p:nvPicPr>
          <p:cNvPr id="359" name="Google Shape;359;p23"/>
          <p:cNvPicPr preferRelativeResize="0"/>
          <p:nvPr/>
        </p:nvPicPr>
        <p:blipFill>
          <a:blip r:embed="rId7">
            <a:alphaModFix/>
          </a:blip>
          <a:stretch>
            <a:fillRect/>
          </a:stretch>
        </p:blipFill>
        <p:spPr>
          <a:xfrm>
            <a:off x="6357125" y="3145525"/>
            <a:ext cx="2786875" cy="15676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Broke Jumping</a:t>
            </a:r>
            <a:endParaRPr/>
          </a:p>
        </p:txBody>
      </p:sp>
      <p:sp>
        <p:nvSpPr>
          <p:cNvPr id="284" name="Google Shape;284;p14"/>
          <p:cNvSpPr txBox="1"/>
          <p:nvPr>
            <p:ph idx="1" type="body"/>
          </p:nvPr>
        </p:nvSpPr>
        <p:spPr>
          <a:xfrm>
            <a:off x="1303800" y="1990050"/>
            <a:ext cx="30339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jumpCaster keeping old far value</a:t>
            </a:r>
            <a:endParaRPr sz="1800"/>
          </a:p>
        </p:txBody>
      </p:sp>
      <p:sp>
        <p:nvSpPr>
          <p:cNvPr id="285" name="Google Shape;285;p14"/>
          <p:cNvSpPr/>
          <p:nvPr/>
        </p:nvSpPr>
        <p:spPr>
          <a:xfrm>
            <a:off x="4323325" y="742950"/>
            <a:ext cx="1828800" cy="18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14"/>
          <p:cNvCxnSpPr/>
          <p:nvPr/>
        </p:nvCxnSpPr>
        <p:spPr>
          <a:xfrm>
            <a:off x="5225425" y="1597875"/>
            <a:ext cx="3900" cy="1371600"/>
          </a:xfrm>
          <a:prstGeom prst="straightConnector1">
            <a:avLst/>
          </a:prstGeom>
          <a:noFill/>
          <a:ln cap="flat" cmpd="sng" w="114300">
            <a:solidFill>
              <a:schemeClr val="dk2"/>
            </a:solidFill>
            <a:prstDash val="solid"/>
            <a:round/>
            <a:headEnd len="med" w="med" type="none"/>
            <a:tailEnd len="med" w="med" type="none"/>
          </a:ln>
        </p:spPr>
      </p:cxnSp>
      <p:sp>
        <p:nvSpPr>
          <p:cNvPr id="287" name="Google Shape;287;p14"/>
          <p:cNvSpPr/>
          <p:nvPr/>
        </p:nvSpPr>
        <p:spPr>
          <a:xfrm rot="-1767486">
            <a:off x="6816489" y="742914"/>
            <a:ext cx="1828841" cy="1828841"/>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p14"/>
          <p:cNvCxnSpPr/>
          <p:nvPr/>
        </p:nvCxnSpPr>
        <p:spPr>
          <a:xfrm>
            <a:off x="7718575" y="1597875"/>
            <a:ext cx="3900" cy="1371600"/>
          </a:xfrm>
          <a:prstGeom prst="straightConnector1">
            <a:avLst/>
          </a:prstGeom>
          <a:noFill/>
          <a:ln cap="flat" cmpd="sng" w="114300">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15"/>
          <p:cNvSpPr/>
          <p:nvPr/>
        </p:nvSpPr>
        <p:spPr>
          <a:xfrm>
            <a:off x="319400" y="1158750"/>
            <a:ext cx="1828800" cy="18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15"/>
          <p:cNvCxnSpPr/>
          <p:nvPr/>
        </p:nvCxnSpPr>
        <p:spPr>
          <a:xfrm>
            <a:off x="1221500" y="2013675"/>
            <a:ext cx="3900" cy="1371600"/>
          </a:xfrm>
          <a:prstGeom prst="straightConnector1">
            <a:avLst/>
          </a:prstGeom>
          <a:noFill/>
          <a:ln cap="flat" cmpd="sng" w="114300">
            <a:solidFill>
              <a:schemeClr val="dk2"/>
            </a:solidFill>
            <a:prstDash val="solid"/>
            <a:round/>
            <a:headEnd len="med" w="med" type="none"/>
            <a:tailEnd len="med" w="med" type="none"/>
          </a:ln>
        </p:spPr>
      </p:cxnSp>
      <p:sp>
        <p:nvSpPr>
          <p:cNvPr id="295" name="Google Shape;295;p15"/>
          <p:cNvSpPr/>
          <p:nvPr/>
        </p:nvSpPr>
        <p:spPr>
          <a:xfrm>
            <a:off x="2402375" y="1618800"/>
            <a:ext cx="1308900" cy="90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4052525" y="1647775"/>
            <a:ext cx="685800" cy="6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 name="Google Shape;297;p15"/>
          <p:cNvCxnSpPr/>
          <p:nvPr/>
        </p:nvCxnSpPr>
        <p:spPr>
          <a:xfrm flipH="1">
            <a:off x="4391375" y="2013675"/>
            <a:ext cx="2100" cy="643800"/>
          </a:xfrm>
          <a:prstGeom prst="straightConnector1">
            <a:avLst/>
          </a:prstGeom>
          <a:noFill/>
          <a:ln cap="flat" cmpd="sng" w="114300">
            <a:solidFill>
              <a:schemeClr val="dk2"/>
            </a:solidFill>
            <a:prstDash val="solid"/>
            <a:round/>
            <a:headEnd len="med" w="med" type="none"/>
            <a:tailEnd len="med" w="med" type="none"/>
          </a:ln>
        </p:spPr>
      </p:cxnSp>
      <p:sp>
        <p:nvSpPr>
          <p:cNvPr id="298" name="Google Shape;298;p15"/>
          <p:cNvSpPr/>
          <p:nvPr/>
        </p:nvSpPr>
        <p:spPr>
          <a:xfrm>
            <a:off x="5036525" y="1618800"/>
            <a:ext cx="1308900" cy="90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6856825" y="1158750"/>
            <a:ext cx="1828800" cy="18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15"/>
          <p:cNvCxnSpPr/>
          <p:nvPr/>
        </p:nvCxnSpPr>
        <p:spPr>
          <a:xfrm flipH="1">
            <a:off x="7770175" y="2013675"/>
            <a:ext cx="2100" cy="643800"/>
          </a:xfrm>
          <a:prstGeom prst="straightConnector1">
            <a:avLst/>
          </a:prstGeom>
          <a:noFill/>
          <a:ln cap="flat" cmpd="sng" w="114300">
            <a:solidFill>
              <a:schemeClr val="dk2"/>
            </a:solidFill>
            <a:prstDash val="solid"/>
            <a:round/>
            <a:headEnd len="med" w="med" type="none"/>
            <a:tailEnd len="med" w="med" type="none"/>
          </a:ln>
        </p:spPr>
      </p:cxnSp>
      <p:sp>
        <p:nvSpPr>
          <p:cNvPr id="301" name="Google Shape;301;p15"/>
          <p:cNvSpPr txBox="1"/>
          <p:nvPr/>
        </p:nvSpPr>
        <p:spPr>
          <a:xfrm>
            <a:off x="2299350" y="2527500"/>
            <a:ext cx="1663200" cy="6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Change in Level</a:t>
            </a:r>
            <a:endParaRPr sz="1800">
              <a:latin typeface="Nunito"/>
              <a:ea typeface="Nunito"/>
              <a:cs typeface="Nunito"/>
              <a:sym typeface="Nunito"/>
            </a:endParaRPr>
          </a:p>
        </p:txBody>
      </p:sp>
      <p:sp>
        <p:nvSpPr>
          <p:cNvPr id="302" name="Google Shape;302;p15"/>
          <p:cNvSpPr txBox="1"/>
          <p:nvPr/>
        </p:nvSpPr>
        <p:spPr>
          <a:xfrm>
            <a:off x="4859375" y="2657475"/>
            <a:ext cx="1663200" cy="6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To Menu then back to Level</a:t>
            </a:r>
            <a:endParaRPr sz="18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Jumping with Spheres </a:t>
            </a:r>
            <a:endParaRPr/>
          </a:p>
        </p:txBody>
      </p:sp>
      <p:sp>
        <p:nvSpPr>
          <p:cNvPr id="308" name="Google Shape;308;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jumpCaster was trying to set its far value based on </a:t>
            </a:r>
            <a:r>
              <a:rPr lang="en" sz="1800"/>
              <a:t>height</a:t>
            </a:r>
            <a:r>
              <a:rPr lang="en" sz="1800"/>
              <a:t>, however spheres do not have height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Menu</a:t>
            </a:r>
            <a:endParaRPr/>
          </a:p>
        </p:txBody>
      </p:sp>
      <p:sp>
        <p:nvSpPr>
          <p:cNvPr id="314" name="Google Shape;314;p1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Start Game</a:t>
            </a:r>
            <a:endParaRPr sz="1800"/>
          </a:p>
          <a:p>
            <a:pPr indent="0" lvl="0" marL="0" rtl="0" algn="l">
              <a:spcBef>
                <a:spcPts val="1600"/>
              </a:spcBef>
              <a:spcAft>
                <a:spcPts val="0"/>
              </a:spcAft>
              <a:buNone/>
            </a:pPr>
            <a:r>
              <a:rPr lang="en" sz="1800"/>
              <a:t>Level Select</a:t>
            </a:r>
            <a:endParaRPr sz="1050">
              <a:solidFill>
                <a:srgbClr val="D4D4D4"/>
              </a:solidFill>
              <a:latin typeface="Consolas"/>
              <a:ea typeface="Consolas"/>
              <a:cs typeface="Consolas"/>
              <a:sym typeface="Consolas"/>
            </a:endParaRPr>
          </a:p>
          <a:p>
            <a:pPr indent="0" lvl="0" marL="0" rtl="0" algn="l">
              <a:spcBef>
                <a:spcPts val="1600"/>
              </a:spcBef>
              <a:spcAft>
                <a:spcPts val="160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1" name="Google Shape;321;p18"/>
          <p:cNvPicPr preferRelativeResize="0"/>
          <p:nvPr/>
        </p:nvPicPr>
        <p:blipFill>
          <a:blip r:embed="rId3">
            <a:alphaModFix/>
          </a:blip>
          <a:stretch>
            <a:fillRect/>
          </a:stretch>
        </p:blipFill>
        <p:spPr>
          <a:xfrm>
            <a:off x="846398" y="-58575"/>
            <a:ext cx="755510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8" name="Google Shape;328;p19"/>
          <p:cNvPicPr preferRelativeResize="0"/>
          <p:nvPr/>
        </p:nvPicPr>
        <p:blipFill>
          <a:blip r:embed="rId3">
            <a:alphaModFix/>
          </a:blip>
          <a:stretch>
            <a:fillRect/>
          </a:stretch>
        </p:blipFill>
        <p:spPr>
          <a:xfrm>
            <a:off x="1185747" y="0"/>
            <a:ext cx="6772505"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5" name="Google Shape;335;p20"/>
          <p:cNvPicPr preferRelativeResize="0"/>
          <p:nvPr/>
        </p:nvPicPr>
        <p:blipFill>
          <a:blip r:embed="rId3">
            <a:alphaModFix/>
          </a:blip>
          <a:stretch>
            <a:fillRect/>
          </a:stretch>
        </p:blipFill>
        <p:spPr>
          <a:xfrm>
            <a:off x="0" y="515703"/>
            <a:ext cx="9143998" cy="41120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39" name="Shape 339"/>
        <p:cNvGrpSpPr/>
        <p:nvPr/>
      </p:nvGrpSpPr>
      <p:grpSpPr>
        <a:xfrm>
          <a:off x="0" y="0"/>
          <a:ext cx="0" cy="0"/>
          <a:chOff x="0" y="0"/>
          <a:chExt cx="0" cy="0"/>
        </a:xfrm>
      </p:grpSpPr>
      <p:sp>
        <p:nvSpPr>
          <p:cNvPr id="340" name="Google Shape;340;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Custom Mesh for a Lamp</a:t>
            </a:r>
            <a:endParaRPr>
              <a:solidFill>
                <a:srgbClr val="000000"/>
              </a:solidFill>
            </a:endParaRPr>
          </a:p>
        </p:txBody>
      </p:sp>
      <p:sp>
        <p:nvSpPr>
          <p:cNvPr id="341" name="Google Shape;341;p21"/>
          <p:cNvSpPr txBox="1"/>
          <p:nvPr/>
        </p:nvSpPr>
        <p:spPr>
          <a:xfrm>
            <a:off x="0" y="70350"/>
            <a:ext cx="9028800" cy="5002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function</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gltf</a:t>
            </a:r>
            <a:r>
              <a:rPr lang="en" sz="1050">
                <a:solidFill>
                  <a:srgbClr val="D4D4D4"/>
                </a:solidFill>
                <a:latin typeface="Consolas"/>
                <a:ea typeface="Consolas"/>
                <a:cs typeface="Consolas"/>
                <a:sym typeface="Consolas"/>
              </a:rPr>
              <a:t> )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let</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lampmodel</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gltf</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scene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let</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Physijs</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CylinderMesh</a:t>
            </a:r>
            <a:r>
              <a:rPr lang="en" sz="1050">
                <a:solidFill>
                  <a:srgbClr val="D4D4D4"/>
                </a:solidFill>
                <a:latin typeface="Consolas"/>
                <a:ea typeface="Consolas"/>
                <a:cs typeface="Consolas"/>
                <a:sym typeface="Consolas"/>
              </a:rPr>
              <a:t>(</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CylinderGeometry</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4</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4</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1</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12</a:t>
            </a:r>
            <a:r>
              <a:rPr lang="en" sz="1050">
                <a:solidFill>
                  <a:srgbClr val="D4D4D4"/>
                </a:solidFill>
                <a:latin typeface="Consolas"/>
                <a:ea typeface="Consolas"/>
                <a:cs typeface="Consolas"/>
                <a:sym typeface="Consolas"/>
              </a:rPr>
              <a:t>),</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MeshLambertMaterial</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wireframe:</a:t>
            </a: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transparent:</a:t>
            </a: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opacity:</a:t>
            </a:r>
            <a:r>
              <a:rPr lang="en" sz="1050">
                <a:solidFill>
                  <a:srgbClr val="D4D4D4"/>
                </a:solidFill>
                <a:latin typeface="Consolas"/>
                <a:ea typeface="Consolas"/>
                <a:cs typeface="Consolas"/>
                <a:sym typeface="Consolas"/>
              </a:rPr>
              <a:t> </a:t>
            </a:r>
            <a:r>
              <a:rPr lang="en" sz="1050">
                <a:solidFill>
                  <a:srgbClr val="B5CEA8"/>
                </a:solidFill>
                <a:latin typeface="Consolas"/>
                <a:ea typeface="Consolas"/>
                <a:cs typeface="Consolas"/>
                <a:sym typeface="Consolas"/>
              </a:rPr>
              <a:t>0.5</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let</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lamppole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Physijs</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CylinderMesh</a:t>
            </a:r>
            <a:r>
              <a:rPr lang="en" sz="1050">
                <a:solidFill>
                  <a:srgbClr val="D4D4D4"/>
                </a:solidFill>
                <a:latin typeface="Consolas"/>
                <a:ea typeface="Consolas"/>
                <a:cs typeface="Consolas"/>
                <a:sym typeface="Consolas"/>
              </a:rPr>
              <a:t>(</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CylinderGeometry</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0.5</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0.5</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25</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12</a:t>
            </a:r>
            <a:r>
              <a:rPr lang="en" sz="1050">
                <a:solidFill>
                  <a:srgbClr val="D4D4D4"/>
                </a:solidFill>
                <a:latin typeface="Consolas"/>
                <a:ea typeface="Consolas"/>
                <a:cs typeface="Consolas"/>
                <a:sym typeface="Consolas"/>
              </a:rPr>
              <a:t>),</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MeshLambertMaterial</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wireframe:</a:t>
            </a: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transparent:</a:t>
            </a: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opacity:</a:t>
            </a:r>
            <a:r>
              <a:rPr lang="en" sz="1050">
                <a:solidFill>
                  <a:srgbClr val="D4D4D4"/>
                </a:solidFill>
                <a:latin typeface="Consolas"/>
                <a:ea typeface="Consolas"/>
                <a:cs typeface="Consolas"/>
                <a:sym typeface="Consolas"/>
              </a:rPr>
              <a:t> </a:t>
            </a:r>
            <a:r>
              <a:rPr lang="en" sz="1050">
                <a:solidFill>
                  <a:srgbClr val="B5CEA8"/>
                </a:solidFill>
                <a:latin typeface="Consolas"/>
                <a:ea typeface="Consolas"/>
                <a:cs typeface="Consolas"/>
                <a:sym typeface="Consolas"/>
              </a:rPr>
              <a:t>0.5</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let</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lampshade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Physijs</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CylinderMesh</a:t>
            </a:r>
            <a:r>
              <a:rPr lang="en" sz="1050">
                <a:solidFill>
                  <a:srgbClr val="D4D4D4"/>
                </a:solidFill>
                <a:latin typeface="Consolas"/>
                <a:ea typeface="Consolas"/>
                <a:cs typeface="Consolas"/>
                <a:sym typeface="Consolas"/>
              </a:rPr>
              <a:t>(</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CylinderGeometry</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5</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5</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8.5</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12</a:t>
            </a:r>
            <a:r>
              <a:rPr lang="en" sz="1050">
                <a:solidFill>
                  <a:srgbClr val="D4D4D4"/>
                </a:solidFill>
                <a:latin typeface="Consolas"/>
                <a:ea typeface="Consolas"/>
                <a:cs typeface="Consolas"/>
                <a:sym typeface="Consolas"/>
              </a:rPr>
              <a:t>),</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MeshLambertMaterial</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wireframe:</a:t>
            </a: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transparent:</a:t>
            </a: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opacity:</a:t>
            </a:r>
            <a:r>
              <a:rPr lang="en" sz="1050">
                <a:solidFill>
                  <a:srgbClr val="D4D4D4"/>
                </a:solidFill>
                <a:latin typeface="Consolas"/>
                <a:ea typeface="Consolas"/>
                <a:cs typeface="Consolas"/>
                <a:sym typeface="Consolas"/>
              </a:rPr>
              <a:t> </a:t>
            </a:r>
            <a:r>
              <a:rPr lang="en" sz="1050">
                <a:solidFill>
                  <a:srgbClr val="B5CEA8"/>
                </a:solidFill>
                <a:latin typeface="Consolas"/>
                <a:ea typeface="Consolas"/>
                <a:cs typeface="Consolas"/>
                <a:sym typeface="Consolas"/>
              </a:rPr>
              <a:t>0.0</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add</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lamppole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castShadow</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lamppole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castShadow</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lamppole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position</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y</a:t>
            </a:r>
            <a:r>
              <a:rPr lang="en" sz="1050">
                <a:solidFill>
                  <a:srgbClr val="D4D4D4"/>
                </a:solidFill>
                <a:latin typeface="Consolas"/>
                <a:ea typeface="Consolas"/>
                <a:cs typeface="Consolas"/>
                <a:sym typeface="Consolas"/>
              </a:rPr>
              <a:t> += </a:t>
            </a:r>
            <a:r>
              <a:rPr lang="en" sz="1050">
                <a:solidFill>
                  <a:srgbClr val="B5CEA8"/>
                </a:solidFill>
                <a:latin typeface="Consolas"/>
                <a:ea typeface="Consolas"/>
                <a:cs typeface="Consolas"/>
                <a:sym typeface="Consolas"/>
              </a:rPr>
              <a:t>18</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add</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lampshade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lampshade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castShadow</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lampshade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position</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y</a:t>
            </a:r>
            <a:r>
              <a:rPr lang="en" sz="1050">
                <a:solidFill>
                  <a:srgbClr val="D4D4D4"/>
                </a:solidFill>
                <a:latin typeface="Consolas"/>
                <a:ea typeface="Consolas"/>
                <a:cs typeface="Consolas"/>
                <a:sym typeface="Consolas"/>
              </a:rPr>
              <a:t> += </a:t>
            </a:r>
            <a:r>
              <a:rPr lang="en" sz="1050">
                <a:solidFill>
                  <a:srgbClr val="B5CEA8"/>
                </a:solidFill>
                <a:latin typeface="Consolas"/>
                <a:ea typeface="Consolas"/>
                <a:cs typeface="Consolas"/>
                <a:sym typeface="Consolas"/>
              </a:rPr>
              <a:t>25</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position</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y</a:t>
            </a:r>
            <a:r>
              <a:rPr lang="en" sz="1050">
                <a:solidFill>
                  <a:srgbClr val="D4D4D4"/>
                </a:solidFill>
                <a:latin typeface="Consolas"/>
                <a:ea typeface="Consolas"/>
                <a:cs typeface="Consolas"/>
                <a:sym typeface="Consolas"/>
              </a:rPr>
              <a:t> = -</a:t>
            </a:r>
            <a:r>
              <a:rPr lang="en" sz="1050">
                <a:solidFill>
                  <a:srgbClr val="B5CEA8"/>
                </a:solidFill>
                <a:latin typeface="Consolas"/>
                <a:ea typeface="Consolas"/>
                <a:cs typeface="Consolas"/>
                <a:sym typeface="Consolas"/>
              </a:rPr>
              <a:t>20</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position</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x</a:t>
            </a:r>
            <a:r>
              <a:rPr lang="en" sz="1050">
                <a:solidFill>
                  <a:srgbClr val="D4D4D4"/>
                </a:solidFill>
                <a:latin typeface="Consolas"/>
                <a:ea typeface="Consolas"/>
                <a:cs typeface="Consolas"/>
                <a:sym typeface="Consolas"/>
              </a:rPr>
              <a:t> = </a:t>
            </a:r>
            <a:r>
              <a:rPr lang="en" sz="1050">
                <a:solidFill>
                  <a:srgbClr val="B5CEA8"/>
                </a:solidFill>
                <a:latin typeface="Consolas"/>
                <a:ea typeface="Consolas"/>
                <a:cs typeface="Consolas"/>
                <a:sym typeface="Consolas"/>
              </a:rPr>
              <a:t>0</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position</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z</a:t>
            </a:r>
            <a:r>
              <a:rPr lang="en" sz="1050">
                <a:solidFill>
                  <a:srgbClr val="D4D4D4"/>
                </a:solidFill>
                <a:latin typeface="Consolas"/>
                <a:ea typeface="Consolas"/>
                <a:cs typeface="Consolas"/>
                <a:sym typeface="Consolas"/>
              </a:rPr>
              <a:t> = -</a:t>
            </a:r>
            <a:r>
              <a:rPr lang="en" sz="1050">
                <a:solidFill>
                  <a:srgbClr val="B5CEA8"/>
                </a:solidFill>
                <a:latin typeface="Consolas"/>
                <a:ea typeface="Consolas"/>
                <a:cs typeface="Consolas"/>
                <a:sym typeface="Consolas"/>
              </a:rPr>
              <a:t>10</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lampmodel</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name</a:t>
            </a:r>
            <a:r>
              <a:rPr lang="en" sz="1050">
                <a:solidFill>
                  <a:srgbClr val="D4D4D4"/>
                </a:solidFill>
                <a:latin typeface="Consolas"/>
                <a:ea typeface="Consolas"/>
                <a:cs typeface="Consolas"/>
                <a:sym typeface="Consolas"/>
              </a:rPr>
              <a:t> = </a:t>
            </a:r>
            <a:r>
              <a:rPr lang="en" sz="1050">
                <a:solidFill>
                  <a:srgbClr val="CE9178"/>
                </a:solidFill>
                <a:latin typeface="Consolas"/>
                <a:ea typeface="Consolas"/>
                <a:cs typeface="Consolas"/>
                <a:sym typeface="Consolas"/>
              </a:rPr>
              <a:t>"player:slide"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add</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lampmodel</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position</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y</a:t>
            </a:r>
            <a:r>
              <a:rPr lang="en" sz="1050">
                <a:solidFill>
                  <a:srgbClr val="D4D4D4"/>
                </a:solidFill>
                <a:latin typeface="Consolas"/>
                <a:ea typeface="Consolas"/>
                <a:cs typeface="Consolas"/>
                <a:sym typeface="Consolas"/>
              </a:rPr>
              <a:t> += </a:t>
            </a:r>
            <a:r>
              <a:rPr lang="en" sz="1050">
                <a:solidFill>
                  <a:srgbClr val="B5CEA8"/>
                </a:solidFill>
                <a:latin typeface="Consolas"/>
                <a:ea typeface="Consolas"/>
                <a:cs typeface="Consolas"/>
                <a:sym typeface="Consolas"/>
              </a:rPr>
              <a:t>1</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lampmodel</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scale</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set</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5</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5</a:t>
            </a:r>
            <a:r>
              <a:rPr lang="en" sz="1050">
                <a:solidFill>
                  <a:srgbClr val="D4D4D4"/>
                </a:solidFill>
                <a:latin typeface="Consolas"/>
                <a:ea typeface="Consolas"/>
                <a:cs typeface="Consolas"/>
                <a:sym typeface="Consolas"/>
              </a:rPr>
              <a:t>,</a:t>
            </a:r>
            <a:r>
              <a:rPr lang="en" sz="1050">
                <a:solidFill>
                  <a:srgbClr val="B5CEA8"/>
                </a:solidFill>
                <a:latin typeface="Consolas"/>
                <a:ea typeface="Consolas"/>
                <a:cs typeface="Consolas"/>
                <a:sym typeface="Consolas"/>
              </a:rPr>
              <a:t>5</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00000"/>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scene</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add</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lampbase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